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322" r:id="rId4"/>
    <p:sldId id="327" r:id="rId5"/>
    <p:sldId id="328" r:id="rId6"/>
    <p:sldId id="329" r:id="rId7"/>
    <p:sldId id="333" r:id="rId8"/>
    <p:sldId id="334" r:id="rId9"/>
    <p:sldId id="330" r:id="rId10"/>
    <p:sldId id="331" r:id="rId11"/>
    <p:sldId id="335" r:id="rId12"/>
    <p:sldId id="336" r:id="rId13"/>
    <p:sldId id="320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B78F"/>
    <a:srgbClr val="354964"/>
    <a:srgbClr val="FAF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78563" autoAdjust="0"/>
  </p:normalViewPr>
  <p:slideViewPr>
    <p:cSldViewPr snapToGrid="0" showGuides="1">
      <p:cViewPr varScale="1">
        <p:scale>
          <a:sx n="87" d="100"/>
          <a:sy n="87" d="100"/>
        </p:scale>
        <p:origin x="348" y="40"/>
      </p:cViewPr>
      <p:guideLst>
        <p:guide orient="horz" pos="2160"/>
        <p:guide pos="3817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7CF36-A7E3-4B3D-BCFF-A16CD401AE99}" type="datetimeFigureOut">
              <a:rPr lang="zh-CN" altLang="en-US" smtClean="0"/>
              <a:t>2020/2/19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FB05E-007E-4D62-8608-900D70D7C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856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FB05E-007E-4D62-8608-900D70D7C37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899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实验的第二部分是对检测目标进行攻击分类。第一行作者提出的模型与其他文献的模型作比较，发现在两个测试集上准确度都比他们高。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FB05E-007E-4D62-8608-900D70D7C37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668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FB05E-007E-4D62-8608-900D70D7C37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345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针对某个问题深入，方法上的差异</a:t>
            </a:r>
            <a:endParaRPr lang="en-US" altLang="zh-CN" dirty="0"/>
          </a:p>
          <a:p>
            <a:r>
              <a:rPr lang="zh-CN" altLang="en-US" dirty="0"/>
              <a:t>同学们更多的是防，可不可以考虑一下攻防结合。</a:t>
            </a:r>
            <a:endParaRPr lang="en-US" altLang="zh-CN" dirty="0"/>
          </a:p>
          <a:p>
            <a:r>
              <a:rPr lang="zh-CN" altLang="en-US" dirty="0"/>
              <a:t>结合场景特性做入侵检测。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FB05E-007E-4D62-8608-900D70D7C37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581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我的报告分为四个部分，第一部分介绍雾计算架构，第二部分介绍雾计算架构下部署入侵检测系统的方案，第三部分简单介绍其中一篇论文，第四部分是接下来的计划。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FB05E-007E-4D62-8608-900D70D7C37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08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FB05E-007E-4D62-8608-900D70D7C37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5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FB05E-007E-4D62-8608-900D70D7C37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228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FB05E-007E-4D62-8608-900D70D7C37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034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FB05E-007E-4D62-8608-900D70D7C37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439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FB05E-007E-4D62-8608-900D70D7C37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002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FB05E-007E-4D62-8608-900D70D7C37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618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FB05E-007E-4D62-8608-900D70D7C37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983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65B4D-151F-468F-BC81-A0FE444FE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B9D5BC-A1BC-44EE-8140-002058F7D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57C010-6C7A-4E1A-B0BA-A98BE226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125E-3261-4048-BD60-460D9F1F05AA}" type="datetimeFigureOut">
              <a:rPr lang="zh-CN" altLang="en-US" smtClean="0"/>
              <a:t>2020/2/19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A92DD3-F8AA-4EDD-8F47-A6003B745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21F88E-EA86-4D27-96D8-7279CEF99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A43D-F118-4795-B64E-D421E331B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71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F8BD45-A011-4E59-863D-FB6F4A93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432CCF-0999-44C8-89FD-7B6B36BFF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8C5170-6B84-496C-B616-8AB76D6B5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125E-3261-4048-BD60-460D9F1F05AA}" type="datetimeFigureOut">
              <a:rPr lang="zh-CN" altLang="en-US" smtClean="0"/>
              <a:t>2020/2/19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7A87E0-2537-43FD-ACD1-9CBEEF7F6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048913-EFE4-494D-A384-3148E8F3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A43D-F118-4795-B64E-D421E331B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319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7AAAE46-02E7-45ED-9F6B-AAE62F89F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882ABE2-B33A-450D-9FF8-337550DAD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D7C2A9-587A-4F1B-8A41-C3DEFB9C5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125E-3261-4048-BD60-460D9F1F05AA}" type="datetimeFigureOut">
              <a:rPr lang="zh-CN" altLang="en-US" smtClean="0"/>
              <a:t>2020/2/19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16CDEB-2FA2-4929-B29C-09A5614AD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EC03CB-07BA-49BD-9D88-7FE244D94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A43D-F118-4795-B64E-D421E331B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081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F3620-1D2B-47F4-8855-01026883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756643-F26B-430F-A68F-6C9992E04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552C90-48D1-4952-817B-E0D749F26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125E-3261-4048-BD60-460D9F1F05AA}" type="datetimeFigureOut">
              <a:rPr lang="zh-CN" altLang="en-US" smtClean="0"/>
              <a:t>2020/2/19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12576C-8679-4E58-A5C3-079716122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1938E8-48B8-4055-ADC3-13A66BEF5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A43D-F118-4795-B64E-D421E331B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039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0C99E-C4D3-4B10-9986-167BA566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2880A9-6F63-44F1-8EAB-455BA5D62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5EA224-8B89-43FB-81FD-4A143EECC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125E-3261-4048-BD60-460D9F1F05AA}" type="datetimeFigureOut">
              <a:rPr lang="zh-CN" altLang="en-US" smtClean="0"/>
              <a:t>2020/2/19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4A93D9-D588-4EA3-BCB1-6D2B8A3B0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F5A4F3-2552-4CF4-9C4B-AB34DA150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A43D-F118-4795-B64E-D421E331B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42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6E4A30-C0FB-4571-9BAE-8DB00E9A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986E83-F67B-4860-9398-104FD4F3B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27A8D2-7733-4442-8E79-CDBE06FEB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C9298B-9C34-42B1-B9A7-A59BF0251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125E-3261-4048-BD60-460D9F1F05AA}" type="datetimeFigureOut">
              <a:rPr lang="zh-CN" altLang="en-US" smtClean="0"/>
              <a:t>2020/2/19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EFDCBF-541D-458B-BBDA-7C10453F8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7CEF37-AA85-436C-BD43-A2ABA3CDD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A43D-F118-4795-B64E-D421E331B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687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7D554F-78BF-4737-BAB1-C29FC9E4B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A17E89-8097-48CF-8396-085124B24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938E28-2681-4D36-A372-1FD125298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332BC0-5D62-4D50-BAAE-AFCD817A32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9A31B5-211E-4269-A8E2-0B28E9DE5B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943DC4F-C13F-4B35-BAD7-62A2F106F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125E-3261-4048-BD60-460D9F1F05AA}" type="datetimeFigureOut">
              <a:rPr lang="zh-CN" altLang="en-US" smtClean="0"/>
              <a:t>2020/2/19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AC541D7-13EA-4DFC-9303-B5E27307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4AEF905-4E58-46D7-BC72-F1A5484CE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A43D-F118-4795-B64E-D421E331B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620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DABFF7-F36F-432E-9D80-D08E3512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B08392-2B79-479D-8BA9-299D6096B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125E-3261-4048-BD60-460D9F1F05AA}" type="datetimeFigureOut">
              <a:rPr lang="zh-CN" altLang="en-US" smtClean="0"/>
              <a:t>2020/2/19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69C61C0-CC97-47D5-A218-83972B32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898DA4-0BCD-476B-BC7F-D5CF07E05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A43D-F118-4795-B64E-D421E331B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619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794FCE-E1B1-490D-9C24-45D17E88D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125E-3261-4048-BD60-460D9F1F05AA}" type="datetimeFigureOut">
              <a:rPr lang="zh-CN" altLang="en-US" smtClean="0"/>
              <a:t>2020/2/19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68FBCE-88DA-47B5-8D3E-CC52F5305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B48AD1-AF2E-4373-89F2-0207D9EC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A43D-F118-4795-B64E-D421E331B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56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605EB-2FF1-4746-B102-F05DABC46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23EA34-639A-4D1A-8266-7CF876153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5EB2EB-176E-4B7F-85D5-351FE7D3F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A4D38F-CEDE-4CE7-8465-4D24AF6A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125E-3261-4048-BD60-460D9F1F05AA}" type="datetimeFigureOut">
              <a:rPr lang="zh-CN" altLang="en-US" smtClean="0"/>
              <a:t>2020/2/19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F929EB-3BBD-4185-A304-4FFA955AA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1687E3-104F-45BA-B82D-9A6E9C8EB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A43D-F118-4795-B64E-D421E331B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265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2CA94-2E24-4DF9-972A-9A4D6CE2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F634467-AF65-4890-85E2-E55DB36381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8E84E7-B079-4F0E-96AE-038301E51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508DC2-62F6-4EDF-978E-65CFFB82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125E-3261-4048-BD60-460D9F1F05AA}" type="datetimeFigureOut">
              <a:rPr lang="zh-CN" altLang="en-US" smtClean="0"/>
              <a:t>2020/2/19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382123-CD92-4353-8984-BC2DFEF47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0FA839-812E-4B62-9B07-955E577C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A43D-F118-4795-B64E-D421E331B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512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9D4CB3B-3FFE-411C-B6DC-33C17C615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53BC4D-08C3-4D67-AF47-8CA574026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00CBA6-DD59-4545-BB2C-E15C69B83C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3125E-3261-4048-BD60-460D9F1F05AA}" type="datetimeFigureOut">
              <a:rPr lang="zh-CN" altLang="en-US" smtClean="0"/>
              <a:t>2020/2/19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90371A-726D-470E-87F7-33DA8C602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9C9D31-0370-411B-83DF-1850C6158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2A43D-F118-4795-B64E-D421E331B2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656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B78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7FA494E-D49C-4480-957B-D1B13E0B22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8462" y="4678008"/>
            <a:ext cx="15761148" cy="444122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946E631-AB24-4EBB-B735-2DE2EA860A80}"/>
              </a:ext>
            </a:extLst>
          </p:cNvPr>
          <p:cNvSpPr txBox="1"/>
          <p:nvPr/>
        </p:nvSpPr>
        <p:spPr>
          <a:xfrm>
            <a:off x="4295972" y="1864164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</a:rPr>
              <a:t>寒假总结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A4DADEEF-29C7-4DD2-9635-62E25947B8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1282" y="1834826"/>
            <a:ext cx="2538290" cy="58676"/>
          </a:xfrm>
          <a:prstGeom prst="rect">
            <a:avLst/>
          </a:prstGeom>
        </p:spPr>
      </p:pic>
      <p:sp>
        <p:nvSpPr>
          <p:cNvPr id="29" name="TextBox 67">
            <a:extLst>
              <a:ext uri="{FF2B5EF4-FFF2-40B4-BE49-F238E27FC236}">
                <a16:creationId xmlns:a16="http://schemas.microsoft.com/office/drawing/2014/main" id="{CDDE52C3-09A0-4F07-9CF9-25FAAD3F72AC}"/>
              </a:ext>
            </a:extLst>
          </p:cNvPr>
          <p:cNvSpPr txBox="1"/>
          <p:nvPr/>
        </p:nvSpPr>
        <p:spPr>
          <a:xfrm>
            <a:off x="3357682" y="3404434"/>
            <a:ext cx="5865490" cy="50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stro Script PERSONAL USE ONLY" panose="02000000000000000000" pitchFamily="2" charset="0"/>
              </a:rPr>
              <a:t>报告人：谷朝阳           指导老师：王亮亮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Castro Script PERSONAL USE ONL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35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7FA494E-D49C-4480-957B-D1B13E0B22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1470" y="4637388"/>
            <a:ext cx="15761148" cy="4441224"/>
          </a:xfrm>
          <a:prstGeom prst="rect">
            <a:avLst/>
          </a:prstGeom>
        </p:spPr>
      </p:pic>
      <p:pic>
        <p:nvPicPr>
          <p:cNvPr id="7" name="图片占位符 16">
            <a:extLst>
              <a:ext uri="{FF2B5EF4-FFF2-40B4-BE49-F238E27FC236}">
                <a16:creationId xmlns:a16="http://schemas.microsoft.com/office/drawing/2014/main" id="{A2D301D6-4840-4CD1-8856-2D3BBE80F7B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86119"/>
            <a:ext cx="410817" cy="3848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07CE6B0-52BB-4C78-8DF2-DA219C78B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1119" y="1235519"/>
            <a:ext cx="5654488" cy="45214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FC5D8E-7F51-43EE-96F6-67AFE9D91EDD}"/>
              </a:ext>
            </a:extLst>
          </p:cNvPr>
          <p:cNvSpPr txBox="1"/>
          <p:nvPr/>
        </p:nvSpPr>
        <p:spPr>
          <a:xfrm>
            <a:off x="470452" y="286119"/>
            <a:ext cx="408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实验结果</a:t>
            </a:r>
          </a:p>
        </p:txBody>
      </p:sp>
    </p:spTree>
    <p:extLst>
      <p:ext uri="{BB962C8B-B14F-4D97-AF65-F5344CB8AC3E}">
        <p14:creationId xmlns:p14="http://schemas.microsoft.com/office/powerpoint/2010/main" val="52368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7FA494E-D49C-4480-957B-D1B13E0B22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1470" y="4637388"/>
            <a:ext cx="15761148" cy="4441224"/>
          </a:xfrm>
          <a:prstGeom prst="rect">
            <a:avLst/>
          </a:prstGeom>
        </p:spPr>
      </p:pic>
      <p:pic>
        <p:nvPicPr>
          <p:cNvPr id="7" name="图片占位符 16">
            <a:extLst>
              <a:ext uri="{FF2B5EF4-FFF2-40B4-BE49-F238E27FC236}">
                <a16:creationId xmlns:a16="http://schemas.microsoft.com/office/drawing/2014/main" id="{A2D301D6-4840-4CD1-8856-2D3BBE80F7B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86119"/>
            <a:ext cx="410817" cy="38483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A651E26-2D8E-452C-A88C-46F2F82A2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486" y="1065533"/>
            <a:ext cx="11221027" cy="49596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AA1084-C70D-41F4-A419-E38B563AADB1}"/>
              </a:ext>
            </a:extLst>
          </p:cNvPr>
          <p:cNvSpPr txBox="1"/>
          <p:nvPr/>
        </p:nvSpPr>
        <p:spPr>
          <a:xfrm>
            <a:off x="470452" y="286119"/>
            <a:ext cx="408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集成方法总结</a:t>
            </a:r>
          </a:p>
        </p:txBody>
      </p:sp>
    </p:spTree>
    <p:extLst>
      <p:ext uri="{BB962C8B-B14F-4D97-AF65-F5344CB8AC3E}">
        <p14:creationId xmlns:p14="http://schemas.microsoft.com/office/powerpoint/2010/main" val="110444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7FA494E-D49C-4480-957B-D1B13E0B22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58995" y="4829412"/>
            <a:ext cx="15761148" cy="4441224"/>
          </a:xfrm>
          <a:prstGeom prst="rect">
            <a:avLst/>
          </a:prstGeom>
        </p:spPr>
      </p:pic>
      <p:pic>
        <p:nvPicPr>
          <p:cNvPr id="7" name="图片占位符 16">
            <a:extLst>
              <a:ext uri="{FF2B5EF4-FFF2-40B4-BE49-F238E27FC236}">
                <a16:creationId xmlns:a16="http://schemas.microsoft.com/office/drawing/2014/main" id="{A2D301D6-4840-4CD1-8856-2D3BBE80F7B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86119"/>
            <a:ext cx="410817" cy="3848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AA1084-C70D-41F4-A419-E38B563AADB1}"/>
              </a:ext>
            </a:extLst>
          </p:cNvPr>
          <p:cNvSpPr txBox="1"/>
          <p:nvPr/>
        </p:nvSpPr>
        <p:spPr>
          <a:xfrm>
            <a:off x="470452" y="286119"/>
            <a:ext cx="408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总结和计划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1AA482-E46D-4F1C-B559-25D39F28A0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" y="823161"/>
            <a:ext cx="6450980" cy="58212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8FA41A4-B1E5-432A-AAAB-931864A86EA1}"/>
              </a:ext>
            </a:extLst>
          </p:cNvPr>
          <p:cNvSpPr txBox="1"/>
          <p:nvPr/>
        </p:nvSpPr>
        <p:spPr>
          <a:xfrm>
            <a:off x="7227794" y="1398494"/>
            <a:ext cx="442408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计划：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</a:rPr>
              <a:t>1.</a:t>
            </a:r>
            <a:r>
              <a:rPr lang="zh-CN" altLang="en-US" sz="2400" dirty="0">
                <a:latin typeface="+mn-ea"/>
              </a:rPr>
              <a:t>找一些关于入侵检测方面在特征优化方面的论文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</a:rPr>
              <a:t>2.</a:t>
            </a:r>
            <a:r>
              <a:rPr lang="zh-CN" altLang="en-US" sz="2400" dirty="0">
                <a:latin typeface="+mn-ea"/>
              </a:rPr>
              <a:t>阅读入侵检测不同数据集的论文，包括</a:t>
            </a:r>
            <a:r>
              <a:rPr lang="en-US" altLang="zh-CN" sz="2400" dirty="0">
                <a:latin typeface="+mn-ea"/>
              </a:rPr>
              <a:t>KDD99,NSL-KDD</a:t>
            </a:r>
            <a:r>
              <a:rPr lang="zh-CN" altLang="en-US" sz="2400" dirty="0">
                <a:latin typeface="+mn-ea"/>
              </a:rPr>
              <a:t>，</a:t>
            </a:r>
            <a:r>
              <a:rPr lang="en-US" altLang="zh-CN" sz="2400" dirty="0">
                <a:latin typeface="+mn-ea"/>
              </a:rPr>
              <a:t>UNSW-NB15</a:t>
            </a:r>
            <a:r>
              <a:rPr lang="zh-CN" altLang="en-US" sz="2400" dirty="0">
                <a:latin typeface="+mn-ea"/>
              </a:rPr>
              <a:t>数据集等之间的差异。</a:t>
            </a:r>
            <a:endParaRPr lang="en-US" altLang="zh-CN" sz="2400" dirty="0">
              <a:latin typeface="+mn-ea"/>
            </a:endParaRPr>
          </a:p>
          <a:p>
            <a:endParaRPr lang="en-US" altLang="zh-CN" sz="2400" dirty="0">
              <a:latin typeface="+mn-ea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87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B78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7FA494E-D49C-4480-957B-D1B13E0B22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46749" y="4637388"/>
            <a:ext cx="15761148" cy="444122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946E631-AB24-4EBB-B735-2DE2EA860A80}"/>
              </a:ext>
            </a:extLst>
          </p:cNvPr>
          <p:cNvSpPr txBox="1"/>
          <p:nvPr/>
        </p:nvSpPr>
        <p:spPr>
          <a:xfrm>
            <a:off x="2799263" y="2417313"/>
            <a:ext cx="659347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</a:rPr>
              <a:t>Thank you</a:t>
            </a:r>
            <a:endParaRPr lang="zh-CN" altLang="en-US" sz="11500" dirty="0">
              <a:solidFill>
                <a:srgbClr val="354964"/>
              </a:solidFill>
              <a:latin typeface="文悦古体仿宋 (非商业用途)" pitchFamily="50" charset="-122"/>
              <a:ea typeface="文悦古体仿宋 (非商业用途)" pitchFamily="50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A4DADEEF-29C7-4DD2-9635-62E25947B8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7355" y="4329251"/>
            <a:ext cx="2538290" cy="5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3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B78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B4962AF-A012-44CA-AC87-CFC0261ACE01}"/>
              </a:ext>
            </a:extLst>
          </p:cNvPr>
          <p:cNvSpPr txBox="1"/>
          <p:nvPr/>
        </p:nvSpPr>
        <p:spPr>
          <a:xfrm>
            <a:off x="4669167" y="634898"/>
            <a:ext cx="28536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D6B7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ro Script PERSONAL USE ONLY" panose="02000000000000000000" pitchFamily="2" charset="0"/>
              </a:rPr>
              <a:t>Contents</a:t>
            </a:r>
            <a:endParaRPr lang="zh-CN" altLang="en-US" sz="6600" dirty="0">
              <a:solidFill>
                <a:srgbClr val="D6B78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ro Script PERSONAL USE ONLY" panose="02000000000000000000" pitchFamily="2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BA8982A-2AC7-4377-BB74-C8BC62344866}"/>
              </a:ext>
            </a:extLst>
          </p:cNvPr>
          <p:cNvGrpSpPr/>
          <p:nvPr/>
        </p:nvGrpSpPr>
        <p:grpSpPr>
          <a:xfrm>
            <a:off x="1387643" y="2403919"/>
            <a:ext cx="4283242" cy="954107"/>
            <a:chOff x="1459832" y="2326104"/>
            <a:chExt cx="4283242" cy="954107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7F21604-895A-4C40-B8E6-51291FFA1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9832" y="2326104"/>
              <a:ext cx="4283242" cy="51334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51C7AF8-6C44-4F07-B1CB-2EED9E719C59}"/>
                </a:ext>
              </a:extLst>
            </p:cNvPr>
            <p:cNvSpPr txBox="1"/>
            <p:nvPr/>
          </p:nvSpPr>
          <p:spPr>
            <a:xfrm>
              <a:off x="1583369" y="2326104"/>
              <a:ext cx="266988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1.</a:t>
              </a:r>
              <a:r>
                <a:rPr lang="zh-CN" altLang="en-US" sz="2800" dirty="0">
                  <a:solidFill>
                    <a:srgbClr val="354964"/>
                  </a:solidFill>
                  <a:ea typeface="文悦古体仿宋 (非商业用途)" pitchFamily="50" charset="-122"/>
                </a:rPr>
                <a:t>雾计算架构</a:t>
              </a:r>
            </a:p>
            <a:p>
              <a:pPr algn="dist"/>
              <a:endParaRPr lang="zh-CN" altLang="en-US" sz="28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A211F477-B86D-48DF-BFA2-EF193A495C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7643" y="3940734"/>
            <a:ext cx="4283242" cy="5133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CDE368F1-E766-4DF5-9EC4-D41EE9F2C974}"/>
              </a:ext>
            </a:extLst>
          </p:cNvPr>
          <p:cNvGrpSpPr/>
          <p:nvPr/>
        </p:nvGrpSpPr>
        <p:grpSpPr>
          <a:xfrm>
            <a:off x="6521117" y="2403919"/>
            <a:ext cx="4283242" cy="523220"/>
            <a:chOff x="1459832" y="2326104"/>
            <a:chExt cx="4283242" cy="523220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927D0D4-8BE3-4E91-8B72-78901EA39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9832" y="2326104"/>
              <a:ext cx="4283242" cy="51334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1F82BA2-B842-4EF4-A55A-C6CB5282C3A7}"/>
                </a:ext>
              </a:extLst>
            </p:cNvPr>
            <p:cNvSpPr txBox="1"/>
            <p:nvPr/>
          </p:nvSpPr>
          <p:spPr>
            <a:xfrm>
              <a:off x="1583369" y="2326104"/>
              <a:ext cx="13662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3.</a:t>
              </a:r>
              <a:r>
                <a:rPr lang="zh-CN" altLang="en-US" sz="28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论文</a:t>
              </a:r>
              <a:endParaRPr lang="zh-CN" altLang="en-US" sz="2800" dirty="0">
                <a:solidFill>
                  <a:srgbClr val="354964"/>
                </a:solidFill>
                <a:ea typeface="文悦古体仿宋 (非商业用途)" pitchFamily="50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EDEF3B6-3708-4703-9FC6-F01F3EEDA956}"/>
              </a:ext>
            </a:extLst>
          </p:cNvPr>
          <p:cNvGrpSpPr/>
          <p:nvPr/>
        </p:nvGrpSpPr>
        <p:grpSpPr>
          <a:xfrm>
            <a:off x="6521117" y="3930862"/>
            <a:ext cx="4283242" cy="523220"/>
            <a:chOff x="1459832" y="2326104"/>
            <a:chExt cx="4283242" cy="52322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6AF74154-3F17-4381-8E45-A3D087391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9832" y="2326104"/>
              <a:ext cx="4283242" cy="51334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0C03BB1-5D1A-44EF-B700-8DF1B3D55149}"/>
                </a:ext>
              </a:extLst>
            </p:cNvPr>
            <p:cNvSpPr txBox="1"/>
            <p:nvPr/>
          </p:nvSpPr>
          <p:spPr>
            <a:xfrm>
              <a:off x="1583368" y="2326104"/>
              <a:ext cx="26084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4.</a:t>
              </a:r>
              <a:r>
                <a:rPr lang="zh-CN" altLang="en-US" sz="2800" dirty="0">
                  <a:solidFill>
                    <a:srgbClr val="354964"/>
                  </a:solidFill>
                  <a:latin typeface="文悦古体仿宋 (非商业用途)" pitchFamily="50" charset="-122"/>
                  <a:ea typeface="文悦古体仿宋 (非商业用途)" pitchFamily="50" charset="-122"/>
                </a:rPr>
                <a:t>总结和计划</a:t>
              </a: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2637C952-C009-4A40-B69C-EEDAC62F737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8462" y="4678008"/>
            <a:ext cx="15761148" cy="444122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58864E15-9800-4090-B0D2-B03F8674BD57}"/>
              </a:ext>
            </a:extLst>
          </p:cNvPr>
          <p:cNvSpPr txBox="1"/>
          <p:nvPr/>
        </p:nvSpPr>
        <p:spPr>
          <a:xfrm>
            <a:off x="1511180" y="3940734"/>
            <a:ext cx="3897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rgbClr val="354964"/>
                </a:solidFill>
                <a:latin typeface="文悦古体仿宋 (非商业用途)" pitchFamily="50" charset="-122"/>
                <a:ea typeface="文悦古体仿宋 (非商业用途)" pitchFamily="50" charset="-122"/>
              </a:rPr>
              <a:t>2.</a:t>
            </a:r>
            <a:r>
              <a:rPr lang="zh-CN" altLang="en-US" sz="2800" dirty="0">
                <a:solidFill>
                  <a:srgbClr val="354964"/>
                </a:solidFill>
                <a:ea typeface="文悦古体仿宋 (非商业用途)" pitchFamily="50" charset="-122"/>
              </a:rPr>
              <a:t>部署入侵检测系统</a:t>
            </a:r>
          </a:p>
        </p:txBody>
      </p:sp>
    </p:spTree>
    <p:extLst>
      <p:ext uri="{BB962C8B-B14F-4D97-AF65-F5344CB8AC3E}">
        <p14:creationId xmlns:p14="http://schemas.microsoft.com/office/powerpoint/2010/main" val="278135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B78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7FA494E-D49C-4480-957B-D1B13E0B22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8462" y="4678008"/>
            <a:ext cx="15761148" cy="4441224"/>
          </a:xfrm>
          <a:prstGeom prst="rect">
            <a:avLst/>
          </a:prstGeom>
        </p:spPr>
      </p:pic>
      <p:pic>
        <p:nvPicPr>
          <p:cNvPr id="14" name="图片占位符 16">
            <a:extLst>
              <a:ext uri="{FF2B5EF4-FFF2-40B4-BE49-F238E27FC236}">
                <a16:creationId xmlns:a16="http://schemas.microsoft.com/office/drawing/2014/main" id="{BDBC2C9A-2618-463C-B1FC-E21FB75ACC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86119"/>
            <a:ext cx="410817" cy="38483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3DADD59-6802-4450-9573-ED1E7DA60E1E}"/>
              </a:ext>
            </a:extLst>
          </p:cNvPr>
          <p:cNvSpPr txBox="1"/>
          <p:nvPr/>
        </p:nvSpPr>
        <p:spPr>
          <a:xfrm>
            <a:off x="470452" y="286119"/>
            <a:ext cx="184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雾计算架构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2B5C38-7349-47C7-9D3C-FBB073536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111" y="953961"/>
            <a:ext cx="3819004" cy="55596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375278B-FB08-45A9-8D98-3A8EEDA617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545368"/>
            <a:ext cx="5086611" cy="41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9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B78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7FA494E-D49C-4480-957B-D1B13E0B22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8462" y="4678008"/>
            <a:ext cx="15761148" cy="4441224"/>
          </a:xfrm>
          <a:prstGeom prst="rect">
            <a:avLst/>
          </a:prstGeom>
        </p:spPr>
      </p:pic>
      <p:pic>
        <p:nvPicPr>
          <p:cNvPr id="10" name="图片占位符 16">
            <a:extLst>
              <a:ext uri="{FF2B5EF4-FFF2-40B4-BE49-F238E27FC236}">
                <a16:creationId xmlns:a16="http://schemas.microsoft.com/office/drawing/2014/main" id="{5D70C617-6337-4B54-8AB5-F7BBFEC4EF0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86119"/>
            <a:ext cx="410817" cy="3848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8F5523-3EAF-44E4-B606-7F06FA5E8062}"/>
              </a:ext>
            </a:extLst>
          </p:cNvPr>
          <p:cNvSpPr txBox="1"/>
          <p:nvPr/>
        </p:nvSpPr>
        <p:spPr>
          <a:xfrm>
            <a:off x="470452" y="286119"/>
            <a:ext cx="408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雾计算架构中部署入侵检测系统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AA209F-AF40-4025-9A4E-5770BC344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0799" y="1255959"/>
            <a:ext cx="6258746" cy="43460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5AF708-3987-4130-972F-4131ABB04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5902" y="1311801"/>
            <a:ext cx="5682548" cy="423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9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B78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7FA494E-D49C-4480-957B-D1B13E0B22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8462" y="4678008"/>
            <a:ext cx="15761148" cy="4441224"/>
          </a:xfrm>
          <a:prstGeom prst="rect">
            <a:avLst/>
          </a:prstGeom>
        </p:spPr>
      </p:pic>
      <p:pic>
        <p:nvPicPr>
          <p:cNvPr id="10" name="图片占位符 16">
            <a:extLst>
              <a:ext uri="{FF2B5EF4-FFF2-40B4-BE49-F238E27FC236}">
                <a16:creationId xmlns:a16="http://schemas.microsoft.com/office/drawing/2014/main" id="{5D70C617-6337-4B54-8AB5-F7BBFEC4EF0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86119"/>
            <a:ext cx="410817" cy="3848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8F5523-3EAF-44E4-B606-7F06FA5E8062}"/>
              </a:ext>
            </a:extLst>
          </p:cNvPr>
          <p:cNvSpPr txBox="1"/>
          <p:nvPr/>
        </p:nvSpPr>
        <p:spPr>
          <a:xfrm>
            <a:off x="470452" y="286119"/>
            <a:ext cx="408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雾计算架构中部署入侵检测系统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752D67-014D-469A-880B-8457A78EC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651" y="813311"/>
            <a:ext cx="5503066" cy="42775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D903F1-2D38-4D8E-AD2F-1DA53A71C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141" y="5208094"/>
            <a:ext cx="8437461" cy="165397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A55136F-D343-4A88-8ED4-92E0F0149B4F}"/>
              </a:ext>
            </a:extLst>
          </p:cNvPr>
          <p:cNvSpPr/>
          <p:nvPr/>
        </p:nvSpPr>
        <p:spPr>
          <a:xfrm>
            <a:off x="8305801" y="1979474"/>
            <a:ext cx="3561229" cy="206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Arial" panose="020B0604020202020204" pitchFamily="34" charset="0"/>
              </a:rPr>
              <a:t>提出了一种在雾到物环境中采用两级分类的部署体系结构。在这样的体系结构中，第一级执行异常检测，显著降低分类的延迟</a:t>
            </a:r>
            <a:r>
              <a:rPr lang="en-US" altLang="zh-CN" dirty="0">
                <a:latin typeface="Arial" panose="020B0604020202020204" pitchFamily="34" charset="0"/>
              </a:rPr>
              <a:t>;</a:t>
            </a:r>
            <a:r>
              <a:rPr lang="zh-CN" altLang="en-US" dirty="0">
                <a:latin typeface="Arial" panose="020B0604020202020204" pitchFamily="34" charset="0"/>
              </a:rPr>
              <a:t>第二级执行攻击分类，从而实现精确的预防措施。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950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7FA494E-D49C-4480-957B-D1B13E0B22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4000" y="4495621"/>
            <a:ext cx="15761148" cy="4441224"/>
          </a:xfrm>
          <a:prstGeom prst="rect">
            <a:avLst/>
          </a:prstGeom>
        </p:spPr>
      </p:pic>
      <p:pic>
        <p:nvPicPr>
          <p:cNvPr id="7" name="图片占位符 16">
            <a:extLst>
              <a:ext uri="{FF2B5EF4-FFF2-40B4-BE49-F238E27FC236}">
                <a16:creationId xmlns:a16="http://schemas.microsoft.com/office/drawing/2014/main" id="{A2D301D6-4840-4CD1-8856-2D3BBE80F7B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86119"/>
            <a:ext cx="410817" cy="38483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20EEF67-1737-4CBA-B701-369133115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07" y="1897018"/>
            <a:ext cx="4930908" cy="30639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B6175E3-313B-4434-A435-91CCD2317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9839" y="2082231"/>
            <a:ext cx="6501041" cy="26935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DE85CD4-F00A-4723-A961-C772D4BE1770}"/>
              </a:ext>
            </a:extLst>
          </p:cNvPr>
          <p:cNvSpPr/>
          <p:nvPr/>
        </p:nvSpPr>
        <p:spPr>
          <a:xfrm>
            <a:off x="10902998" y="4411456"/>
            <a:ext cx="949895" cy="364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1A4805-25C0-4149-B9D0-001F942DFB1C}"/>
              </a:ext>
            </a:extLst>
          </p:cNvPr>
          <p:cNvSpPr txBox="1"/>
          <p:nvPr/>
        </p:nvSpPr>
        <p:spPr>
          <a:xfrm>
            <a:off x="470452" y="286119"/>
            <a:ext cx="408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集成学习</a:t>
            </a:r>
          </a:p>
        </p:txBody>
      </p:sp>
    </p:spTree>
    <p:extLst>
      <p:ext uri="{BB962C8B-B14F-4D97-AF65-F5344CB8AC3E}">
        <p14:creationId xmlns:p14="http://schemas.microsoft.com/office/powerpoint/2010/main" val="104676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7FA494E-D49C-4480-957B-D1B13E0B22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1470" y="4637388"/>
            <a:ext cx="15761148" cy="4441224"/>
          </a:xfrm>
          <a:prstGeom prst="rect">
            <a:avLst/>
          </a:prstGeom>
        </p:spPr>
      </p:pic>
      <p:pic>
        <p:nvPicPr>
          <p:cNvPr id="7" name="图片占位符 16">
            <a:extLst>
              <a:ext uri="{FF2B5EF4-FFF2-40B4-BE49-F238E27FC236}">
                <a16:creationId xmlns:a16="http://schemas.microsoft.com/office/drawing/2014/main" id="{A2D301D6-4840-4CD1-8856-2D3BBE80F7B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86119"/>
            <a:ext cx="410817" cy="3848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7DFD84-4410-46F8-913C-36A4CCDFE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49871"/>
            <a:ext cx="6310058" cy="22726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2159F4-B462-4875-B4B9-7D65AB413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058" y="1593240"/>
            <a:ext cx="5655527" cy="281821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536B167-D367-4096-8F55-4DCA93B800F5}"/>
              </a:ext>
            </a:extLst>
          </p:cNvPr>
          <p:cNvSpPr/>
          <p:nvPr/>
        </p:nvSpPr>
        <p:spPr>
          <a:xfrm>
            <a:off x="10902998" y="4411456"/>
            <a:ext cx="949895" cy="364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396F29E-2471-485F-81D7-5D45009A29FA}"/>
              </a:ext>
            </a:extLst>
          </p:cNvPr>
          <p:cNvSpPr/>
          <p:nvPr/>
        </p:nvSpPr>
        <p:spPr>
          <a:xfrm>
            <a:off x="11076338" y="4015645"/>
            <a:ext cx="949895" cy="364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215DEE-6820-4952-8D1E-C5A8E1AF4015}"/>
              </a:ext>
            </a:extLst>
          </p:cNvPr>
          <p:cNvSpPr txBox="1"/>
          <p:nvPr/>
        </p:nvSpPr>
        <p:spPr>
          <a:xfrm>
            <a:off x="470452" y="286119"/>
            <a:ext cx="408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集成学习</a:t>
            </a:r>
          </a:p>
        </p:txBody>
      </p:sp>
    </p:spTree>
    <p:extLst>
      <p:ext uri="{BB962C8B-B14F-4D97-AF65-F5344CB8AC3E}">
        <p14:creationId xmlns:p14="http://schemas.microsoft.com/office/powerpoint/2010/main" val="400144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7FA494E-D49C-4480-957B-D1B13E0B22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1470" y="4637388"/>
            <a:ext cx="15761148" cy="4441224"/>
          </a:xfrm>
          <a:prstGeom prst="rect">
            <a:avLst/>
          </a:prstGeom>
        </p:spPr>
      </p:pic>
      <p:pic>
        <p:nvPicPr>
          <p:cNvPr id="7" name="图片占位符 16">
            <a:extLst>
              <a:ext uri="{FF2B5EF4-FFF2-40B4-BE49-F238E27FC236}">
                <a16:creationId xmlns:a16="http://schemas.microsoft.com/office/drawing/2014/main" id="{A2D301D6-4840-4CD1-8856-2D3BBE80F7B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86119"/>
            <a:ext cx="410817" cy="38483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19CD53F-AA20-4C46-83F4-1FB944F5A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3140" y="1564193"/>
            <a:ext cx="7220601" cy="312001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5B3F669-19E6-4F9A-8D93-713DAE1406F4}"/>
              </a:ext>
            </a:extLst>
          </p:cNvPr>
          <p:cNvSpPr/>
          <p:nvPr/>
        </p:nvSpPr>
        <p:spPr>
          <a:xfrm>
            <a:off x="3336997" y="1079617"/>
            <a:ext cx="4908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由</a:t>
            </a:r>
            <a:r>
              <a:rPr lang="en-US" altLang="zh-CN" dirty="0" err="1">
                <a:latin typeface="Arial" panose="020B0604020202020204" pitchFamily="34" charset="0"/>
              </a:rPr>
              <a:t>KDDTrain</a:t>
            </a:r>
            <a:r>
              <a:rPr lang="en-US" altLang="zh-CN" dirty="0">
                <a:latin typeface="Arial" panose="020B0604020202020204" pitchFamily="34" charset="0"/>
              </a:rPr>
              <a:t>+</a:t>
            </a:r>
            <a:r>
              <a:rPr lang="zh-CN" altLang="en-US" dirty="0">
                <a:latin typeface="Arial" panose="020B0604020202020204" pitchFamily="34" charset="0"/>
              </a:rPr>
              <a:t>、</a:t>
            </a:r>
            <a:r>
              <a:rPr lang="en-US" altLang="zh-CN" dirty="0" err="1">
                <a:latin typeface="Arial" panose="020B0604020202020204" pitchFamily="34" charset="0"/>
              </a:rPr>
              <a:t>KDDTest</a:t>
            </a:r>
            <a:r>
              <a:rPr lang="en-US" altLang="zh-CN" dirty="0">
                <a:latin typeface="Arial" panose="020B0604020202020204" pitchFamily="34" charset="0"/>
              </a:rPr>
              <a:t>+</a:t>
            </a:r>
            <a:r>
              <a:rPr lang="zh-CN" altLang="en-US" dirty="0">
                <a:latin typeface="Arial" panose="020B0604020202020204" pitchFamily="34" charset="0"/>
              </a:rPr>
              <a:t>和</a:t>
            </a:r>
            <a:r>
              <a:rPr lang="en-US" altLang="zh-CN" dirty="0">
                <a:latin typeface="Arial" panose="020B0604020202020204" pitchFamily="34" charset="0"/>
              </a:rPr>
              <a:t>KDDTest-21</a:t>
            </a:r>
            <a:r>
              <a:rPr lang="zh-CN" altLang="en-US" dirty="0">
                <a:latin typeface="Arial" panose="020B0604020202020204" pitchFamily="34" charset="0"/>
              </a:rPr>
              <a:t>组成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BE6C5C-2E62-4729-BD37-A2419FCB1AB4}"/>
              </a:ext>
            </a:extLst>
          </p:cNvPr>
          <p:cNvSpPr txBox="1"/>
          <p:nvPr/>
        </p:nvSpPr>
        <p:spPr>
          <a:xfrm>
            <a:off x="470452" y="286119"/>
            <a:ext cx="408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NSL-KDD</a:t>
            </a:r>
            <a:r>
              <a:rPr lang="zh-CN" altLang="en-US" dirty="0"/>
              <a:t>数据集</a:t>
            </a:r>
          </a:p>
        </p:txBody>
      </p:sp>
    </p:spTree>
    <p:extLst>
      <p:ext uri="{BB962C8B-B14F-4D97-AF65-F5344CB8AC3E}">
        <p14:creationId xmlns:p14="http://schemas.microsoft.com/office/powerpoint/2010/main" val="127728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7FA494E-D49C-4480-957B-D1B13E0B22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1470" y="4637388"/>
            <a:ext cx="15761148" cy="4441224"/>
          </a:xfrm>
          <a:prstGeom prst="rect">
            <a:avLst/>
          </a:prstGeom>
        </p:spPr>
      </p:pic>
      <p:pic>
        <p:nvPicPr>
          <p:cNvPr id="7" name="图片占位符 16">
            <a:extLst>
              <a:ext uri="{FF2B5EF4-FFF2-40B4-BE49-F238E27FC236}">
                <a16:creationId xmlns:a16="http://schemas.microsoft.com/office/drawing/2014/main" id="{A2D301D6-4840-4CD1-8856-2D3BBE80F7B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86119"/>
            <a:ext cx="410817" cy="38483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889FDF-AE9D-437E-8F8A-68448EE02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16" y="1708061"/>
            <a:ext cx="5633995" cy="395035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A9D0069-0079-4529-9CD7-B8023F8FA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752" y="1701711"/>
            <a:ext cx="5698240" cy="395670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F8B935A-2D1E-457F-8687-BEF278C8A2D7}"/>
              </a:ext>
            </a:extLst>
          </p:cNvPr>
          <p:cNvSpPr txBox="1"/>
          <p:nvPr/>
        </p:nvSpPr>
        <p:spPr>
          <a:xfrm>
            <a:off x="470452" y="286119"/>
            <a:ext cx="408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E7A251-30C0-400A-A08A-C116922DF3B6}"/>
              </a:ext>
            </a:extLst>
          </p:cNvPr>
          <p:cNvSpPr txBox="1"/>
          <p:nvPr/>
        </p:nvSpPr>
        <p:spPr>
          <a:xfrm>
            <a:off x="2331371" y="1323224"/>
            <a:ext cx="189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KDD test+</a:t>
            </a:r>
            <a:r>
              <a:rPr lang="zh-CN" altLang="en-US" dirty="0"/>
              <a:t>数据集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7DACCD-C84B-4BF8-AC37-C2EDCA7D555F}"/>
              </a:ext>
            </a:extLst>
          </p:cNvPr>
          <p:cNvSpPr txBox="1"/>
          <p:nvPr/>
        </p:nvSpPr>
        <p:spPr>
          <a:xfrm>
            <a:off x="8437841" y="1323224"/>
            <a:ext cx="21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KDD test-21</a:t>
            </a:r>
            <a:r>
              <a:rPr lang="zh-CN" altLang="en-US" dirty="0"/>
              <a:t>数据集</a:t>
            </a:r>
          </a:p>
        </p:txBody>
      </p:sp>
    </p:spTree>
    <p:extLst>
      <p:ext uri="{BB962C8B-B14F-4D97-AF65-F5344CB8AC3E}">
        <p14:creationId xmlns:p14="http://schemas.microsoft.com/office/powerpoint/2010/main" val="407116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36视频"/>
</p:tagLst>
</file>

<file path=ppt/theme/theme1.xml><?xml version="1.0" encoding="utf-8"?>
<a:theme xmlns:a="http://schemas.openxmlformats.org/drawingml/2006/main" name="Office 主题​​">
  <a:themeElements>
    <a:clrScheme name="自定义 43">
      <a:dk1>
        <a:sysClr val="windowText" lastClr="000000"/>
      </a:dk1>
      <a:lt1>
        <a:sysClr val="window" lastClr="FFFFFF"/>
      </a:lt1>
      <a:dk2>
        <a:srgbClr val="323232"/>
      </a:dk2>
      <a:lt2>
        <a:srgbClr val="000000"/>
      </a:lt2>
      <a:accent1>
        <a:srgbClr val="FFC000"/>
      </a:accent1>
      <a:accent2>
        <a:srgbClr val="323232"/>
      </a:accent2>
      <a:accent3>
        <a:srgbClr val="323232"/>
      </a:accent3>
      <a:accent4>
        <a:srgbClr val="A5300F"/>
      </a:accent4>
      <a:accent5>
        <a:srgbClr val="323232"/>
      </a:accent5>
      <a:accent6>
        <a:srgbClr val="FFC000"/>
      </a:accent6>
      <a:hlink>
        <a:srgbClr val="A5300F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10526</TotalTime>
  <Words>300</Words>
  <Application>Microsoft Office PowerPoint</Application>
  <PresentationFormat>宽屏</PresentationFormat>
  <Paragraphs>43</Paragraphs>
  <Slides>13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Castro Script PERSONAL USE ONLY</vt:lpstr>
      <vt:lpstr>等线</vt:lpstr>
      <vt:lpstr>等线 Light</vt:lpstr>
      <vt:lpstr>文悦古体仿宋 (非商业用途)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36视频</dc:title>
  <dc:creator>1</dc:creator>
  <cp:lastModifiedBy>gu chaoyang</cp:lastModifiedBy>
  <cp:revision>72</cp:revision>
  <dcterms:created xsi:type="dcterms:W3CDTF">2018-11-30T06:52:32Z</dcterms:created>
  <dcterms:modified xsi:type="dcterms:W3CDTF">2020-02-24T17:35:48Z</dcterms:modified>
</cp:coreProperties>
</file>